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421" r:id="rId3"/>
    <p:sldId id="425" r:id="rId4"/>
    <p:sldId id="424" r:id="rId5"/>
    <p:sldId id="273" r:id="rId6"/>
    <p:sldId id="258" r:id="rId7"/>
    <p:sldId id="259" r:id="rId8"/>
    <p:sldId id="422" r:id="rId9"/>
    <p:sldId id="423" r:id="rId10"/>
    <p:sldId id="271" r:id="rId11"/>
    <p:sldId id="26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3437-1751-45C7-8514-2CE329D57CA2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D20AA-981B-4CE1-9445-9A769E13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https://onedrive.live.com/view.aspx?resid=CB874CC0C44B1C9F!979197&amp;ithint=file%2cpptx&amp;authkey=!ALEdFdOPfacslVk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E20C7-F8A7-4AB1-B18A-89CA49F01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7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1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131A-9ED3-44CC-A937-0DA154674D8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(DNB in laptop)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24" t="36539" r="34432" b="46155"/>
          <a:stretch/>
        </p:blipFill>
        <p:spPr>
          <a:xfrm>
            <a:off x="4397187" y="3290353"/>
            <a:ext cx="5526742" cy="2380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976" y="1828801"/>
            <a:ext cx="9453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Which box has more density? </a:t>
            </a:r>
          </a:p>
          <a:p>
            <a:r>
              <a:rPr lang="en-US" sz="4000" dirty="0"/>
              <a:t>Which box is less dense?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388" y="5827594"/>
            <a:ext cx="10671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81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25625"/>
            <a:ext cx="11464119" cy="4351338"/>
          </a:xfrm>
        </p:spPr>
        <p:txBody>
          <a:bodyPr/>
          <a:lstStyle/>
          <a:p>
            <a:r>
              <a:rPr lang="en-US" dirty="0"/>
              <a:t>4  Material Manager  Makes sure material available   marble</a:t>
            </a:r>
          </a:p>
          <a:p>
            <a:r>
              <a:rPr lang="en-US" dirty="0"/>
              <a:t>3  Data Recorder   Calculations are correct  dice</a:t>
            </a:r>
          </a:p>
          <a:p>
            <a:r>
              <a:rPr lang="en-US" dirty="0"/>
              <a:t>2  Timekeeper    Makes sure lab is finished  silver cylinder </a:t>
            </a:r>
          </a:p>
          <a:p>
            <a:r>
              <a:rPr lang="en-US" dirty="0"/>
              <a:t>1  Lab Manager   Makes sure that procedures are followed  brass cylinder</a:t>
            </a:r>
          </a:p>
        </p:txBody>
      </p:sp>
    </p:spTree>
    <p:extLst>
      <p:ext uri="{BB962C8B-B14F-4D97-AF65-F5344CB8AC3E}">
        <p14:creationId xmlns:p14="http://schemas.microsoft.com/office/powerpoint/2010/main" val="180165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544"/>
            <a:ext cx="10515600" cy="4351338"/>
          </a:xfrm>
        </p:spPr>
        <p:txBody>
          <a:bodyPr/>
          <a:lstStyle/>
          <a:p>
            <a:r>
              <a:rPr lang="en-US" dirty="0"/>
              <a:t>Materials:  Marble, brass cylinder, silver cylinder, large cylinder, dice</a:t>
            </a:r>
          </a:p>
          <a:p>
            <a:pPr marL="0" indent="0">
              <a:buNone/>
            </a:pPr>
            <a:r>
              <a:rPr lang="en-US" dirty="0"/>
              <a:t>Graduated cylinder and ruler.</a:t>
            </a:r>
          </a:p>
          <a:p>
            <a:r>
              <a:rPr lang="en-US" dirty="0"/>
              <a:t>Calculate the density of each of the items.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07301"/>
              </p:ext>
            </p:extLst>
          </p:nvPr>
        </p:nvGraphicFramePr>
        <p:xfrm>
          <a:off x="1735362" y="3051664"/>
          <a:ext cx="6098392" cy="2494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 (cm</a:t>
                      </a:r>
                      <a:r>
                        <a:rPr lang="en-US" baseline="30000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Density (g/cm</a:t>
                      </a:r>
                      <a:r>
                        <a:rPr lang="en-US" baseline="30000" dirty="0"/>
                        <a:t>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Brass 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Silver 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Large 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0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6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Lab including Analyze and Conclude Questions.  Upload </a:t>
            </a:r>
            <a:r>
              <a:rPr lang="en-US"/>
              <a:t>to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D52598-6A84-4A57-90CB-1982A762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9" y="155446"/>
            <a:ext cx="2457125" cy="2625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2451A-7E7E-447F-852B-AC7BE9AF8ADD}"/>
              </a:ext>
            </a:extLst>
          </p:cNvPr>
          <p:cNvSpPr txBox="1"/>
          <p:nvPr/>
        </p:nvSpPr>
        <p:spPr>
          <a:xfrm>
            <a:off x="228600" y="476250"/>
            <a:ext cx="23050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30603-1469-4B6A-B3C3-FAE5FA8C02E0}"/>
              </a:ext>
            </a:extLst>
          </p:cNvPr>
          <p:cNvSpPr txBox="1"/>
          <p:nvPr/>
        </p:nvSpPr>
        <p:spPr>
          <a:xfrm>
            <a:off x="156589" y="1085850"/>
            <a:ext cx="245712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August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B4575-870F-4FFC-B3D5-AB3B9F5E5DF0}"/>
              </a:ext>
            </a:extLst>
          </p:cNvPr>
          <p:cNvSpPr txBox="1"/>
          <p:nvPr/>
        </p:nvSpPr>
        <p:spPr>
          <a:xfrm>
            <a:off x="130363" y="1443248"/>
            <a:ext cx="245712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29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E4BBD-ABB1-43D3-8998-C398A30C8C2E}"/>
              </a:ext>
            </a:extLst>
          </p:cNvPr>
          <p:cNvGrpSpPr/>
          <p:nvPr/>
        </p:nvGrpSpPr>
        <p:grpSpPr>
          <a:xfrm>
            <a:off x="3603145" y="0"/>
            <a:ext cx="4985709" cy="6858000"/>
            <a:chOff x="2810327" y="0"/>
            <a:chExt cx="4985709" cy="68580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F41BAB-E996-41D9-B066-9DFB64957FB5}"/>
                </a:ext>
              </a:extLst>
            </p:cNvPr>
            <p:cNvGrpSpPr/>
            <p:nvPr/>
          </p:nvGrpSpPr>
          <p:grpSpPr>
            <a:xfrm>
              <a:off x="2810327" y="0"/>
              <a:ext cx="4985709" cy="6858000"/>
              <a:chOff x="2810327" y="0"/>
              <a:chExt cx="4985709" cy="6858000"/>
            </a:xfrm>
          </p:grpSpPr>
          <p:pic>
            <p:nvPicPr>
              <p:cNvPr id="22" name="Picture 2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86CDBDF8-677A-44C1-9715-B2037B4A1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523">
                <a:off x="2810327" y="0"/>
                <a:ext cx="4985709" cy="685800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7163343-AEEE-4D0F-A3D6-2CFE06F31A05}"/>
                  </a:ext>
                </a:extLst>
              </p:cNvPr>
              <p:cNvSpPr/>
              <p:nvPr/>
            </p:nvSpPr>
            <p:spPr>
              <a:xfrm rot="201523">
                <a:off x="3391675" y="764881"/>
                <a:ext cx="3914775" cy="555307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71DC61-6328-44C1-98CB-A112ECF3E8B3}"/>
                </a:ext>
              </a:extLst>
            </p:cNvPr>
            <p:cNvSpPr txBox="1">
              <a:spLocks noChangeAspect="1"/>
            </p:cNvSpPr>
            <p:nvPr/>
          </p:nvSpPr>
          <p:spPr>
            <a:xfrm rot="201523">
              <a:off x="3743071" y="1015378"/>
              <a:ext cx="3408223" cy="49920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US" sz="2400" b="1" u="sng" dirty="0">
                  <a:solidFill>
                    <a:srgbClr val="002060"/>
                  </a:solidFill>
                </a:rPr>
                <a:t>Today’s Agenda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Warm up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Collect </a:t>
              </a:r>
              <a:r>
                <a:rPr lang="en-US" sz="2400" b="1">
                  <a:solidFill>
                    <a:srgbClr val="002060"/>
                  </a:solidFill>
                </a:rPr>
                <a:t>text pages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Cnotes: Density (DNB Classnotes)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Lab: Density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20CA14-8D86-49A6-997A-CA9351B0F507}"/>
              </a:ext>
            </a:extLst>
          </p:cNvPr>
          <p:cNvGrpSpPr/>
          <p:nvPr/>
        </p:nvGrpSpPr>
        <p:grpSpPr>
          <a:xfrm>
            <a:off x="8785468" y="2203554"/>
            <a:ext cx="3419012" cy="2522594"/>
            <a:chOff x="8723622" y="1509624"/>
            <a:chExt cx="3419012" cy="5348376"/>
          </a:xfrm>
        </p:grpSpPr>
        <p:pic>
          <p:nvPicPr>
            <p:cNvPr id="43" name="Picture 4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BE657B4-22FB-48A7-8773-8CD1D32AA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622" y="1509624"/>
              <a:ext cx="3419012" cy="534837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65A98C-1CD1-4735-B0AA-0A80F016170C}"/>
                </a:ext>
              </a:extLst>
            </p:cNvPr>
            <p:cNvSpPr txBox="1"/>
            <p:nvPr/>
          </p:nvSpPr>
          <p:spPr>
            <a:xfrm>
              <a:off x="8791574" y="1790700"/>
              <a:ext cx="2486025" cy="49663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93F2A"/>
                  </a:solidFill>
                </a:rPr>
                <a:t>Reminders/Homework</a:t>
              </a:r>
            </a:p>
            <a:p>
              <a:r>
                <a:rPr lang="en-US" sz="1200" dirty="0">
                  <a:solidFill>
                    <a:srgbClr val="F93F2A"/>
                  </a:solidFill>
                </a:rPr>
                <a:t> No items		 </a:t>
              </a:r>
              <a:r>
                <a:rPr lang="en-US" sz="1200" dirty="0">
                  <a:solidFill>
                    <a:srgbClr val="00B050"/>
                  </a:solidFill>
                </a:rPr>
                <a:t>   </a:t>
              </a:r>
              <a:r>
                <a:rPr lang="en-US" sz="1200" u="sng" dirty="0">
                  <a:solidFill>
                    <a:srgbClr val="0070C0"/>
                  </a:solidFill>
                </a:rPr>
                <a:t>Edit</a:t>
              </a:r>
            </a:p>
            <a:p>
              <a:pPr>
                <a:spcAft>
                  <a:spcPts val="500"/>
                </a:spcAft>
              </a:pPr>
              <a:r>
                <a:rPr lang="en-US" sz="800" b="1" dirty="0">
                  <a:solidFill>
                    <a:schemeClr val="bg1">
                      <a:lumMod val="75000"/>
                    </a:schemeClr>
                  </a:solidFill>
                </a:rPr>
                <a:t>____________________________________________</a:t>
              </a:r>
              <a:endParaRPr lang="en-US" sz="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50FB43-C64F-4257-93D6-2509D0EF7512}"/>
                </a:ext>
              </a:extLst>
            </p:cNvPr>
            <p:cNvSpPr txBox="1"/>
            <p:nvPr/>
          </p:nvSpPr>
          <p:spPr>
            <a:xfrm>
              <a:off x="8797925" y="2470792"/>
              <a:ext cx="2393950" cy="41522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spcAft>
                  <a:spcPts val="300"/>
                </a:spcAft>
                <a:buFont typeface="Wingdings" panose="05000000000000000000" pitchFamily="2" charset="2"/>
                <a:buChar char="¡"/>
              </a:pPr>
              <a:r>
                <a:rPr lang="en-US" sz="1800" b="1" dirty="0">
                  <a:solidFill>
                    <a:srgbClr val="002060"/>
                  </a:solidFill>
                </a:rPr>
                <a:t>Make up Baseline Testing</a:t>
              </a:r>
            </a:p>
            <a:p>
              <a:pPr marL="285750" indent="-285750">
                <a:spcAft>
                  <a:spcPts val="300"/>
                </a:spcAft>
                <a:buFont typeface="Wingdings" panose="05000000000000000000" pitchFamily="2" charset="2"/>
                <a:buChar char="¡"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</p:txBody>
        </p:sp>
      </p:grpSp>
      <p:sp>
        <p:nvSpPr>
          <p:cNvPr id="45" name="Date Placeholder 44">
            <a:extLst>
              <a:ext uri="{FF2B5EF4-FFF2-40B4-BE49-F238E27FC236}">
                <a16:creationId xmlns:a16="http://schemas.microsoft.com/office/drawing/2014/main" id="{E30F83E6-926D-469A-9992-3BFF7DC4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E6DEF-8407-4A9F-9865-1D03C2F3A2A2}" type="datetimeFigureOut">
              <a:rPr lang="en-US" smtClean="0"/>
              <a:pPr/>
              <a:t>8/29/2022</a:t>
            </a:fld>
            <a:endParaRPr lang="en-US" baseline="-25000">
              <a:solidFill>
                <a:srgbClr val="F3F3F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1B847-1289-479B-9D94-48D016D16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000" y="4726148"/>
            <a:ext cx="2189721" cy="1976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6D573C-4AD8-42C7-97DC-BAEAEC043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77757">
            <a:off x="9499846" y="5861564"/>
            <a:ext cx="1312255" cy="873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2C516-D7D0-4C53-82B9-4869983E1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66345">
            <a:off x="9365934" y="4651182"/>
            <a:ext cx="1641447" cy="12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4717B-7007-48EE-BE2C-AC961A813B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19122">
            <a:off x="9499773" y="5332734"/>
            <a:ext cx="1347333" cy="91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B1E71-BD0B-4DC3-AF0C-020C315783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915" t="42757" r="53279" b="33325"/>
          <a:stretch/>
        </p:blipFill>
        <p:spPr>
          <a:xfrm>
            <a:off x="8452640" y="54442"/>
            <a:ext cx="3682909" cy="23757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2A6144C-5EC2-4984-90E8-17F226B9FDD7}"/>
              </a:ext>
            </a:extLst>
          </p:cNvPr>
          <p:cNvSpPr/>
          <p:nvPr/>
        </p:nvSpPr>
        <p:spPr>
          <a:xfrm>
            <a:off x="9203737" y="615835"/>
            <a:ext cx="2316862" cy="11670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4506C-2564-4DD7-BE38-C2F1FDC121E8}"/>
              </a:ext>
            </a:extLst>
          </p:cNvPr>
          <p:cNvSpPr txBox="1"/>
          <p:nvPr/>
        </p:nvSpPr>
        <p:spPr>
          <a:xfrm>
            <a:off x="9229253" y="804783"/>
            <a:ext cx="231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Accelerated Science 1 Grade 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2D68C6-6E81-4E5B-9854-3AE722DC07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59" y="3102850"/>
            <a:ext cx="3520918" cy="2110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5332E7-1330-476A-9E8E-3154677EB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728" y="2656895"/>
            <a:ext cx="2895851" cy="10059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57DFA4-DC33-4B7F-8743-A2174AF5E996}"/>
              </a:ext>
            </a:extLst>
          </p:cNvPr>
          <p:cNvSpPr txBox="1"/>
          <p:nvPr/>
        </p:nvSpPr>
        <p:spPr>
          <a:xfrm>
            <a:off x="353842" y="3739902"/>
            <a:ext cx="2656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/>
              <a:t>SC.8.P.8.3</a:t>
            </a:r>
          </a:p>
        </p:txBody>
      </p:sp>
    </p:spTree>
    <p:extLst>
      <p:ext uri="{BB962C8B-B14F-4D97-AF65-F5344CB8AC3E}">
        <p14:creationId xmlns:p14="http://schemas.microsoft.com/office/powerpoint/2010/main" val="172052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30D24-700B-AD07-0563-E63D6FA8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or </a:t>
            </a:r>
            <a:r>
              <a:rPr lang="en-US" dirty="0" err="1"/>
              <a:t>MakeUP</a:t>
            </a:r>
            <a:r>
              <a:rPr lang="en-US" dirty="0"/>
              <a:t> Pretest 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E1A5D-CCAB-685E-A450-ABCE77CB8C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Sarah B</a:t>
            </a:r>
          </a:p>
          <a:p>
            <a:r>
              <a:rPr lang="en-US" dirty="0"/>
              <a:t>Dalia B</a:t>
            </a:r>
          </a:p>
          <a:p>
            <a:r>
              <a:rPr lang="en-US" dirty="0" err="1"/>
              <a:t>Breon</a:t>
            </a:r>
            <a:r>
              <a:rPr lang="en-US" dirty="0"/>
              <a:t> C</a:t>
            </a:r>
          </a:p>
          <a:p>
            <a:r>
              <a:rPr lang="en-US" dirty="0"/>
              <a:t>Madilyn D</a:t>
            </a:r>
          </a:p>
          <a:p>
            <a:r>
              <a:rPr lang="en-US" dirty="0"/>
              <a:t>William D.</a:t>
            </a:r>
          </a:p>
          <a:p>
            <a:r>
              <a:rPr lang="en-US" dirty="0"/>
              <a:t>Colby G</a:t>
            </a:r>
          </a:p>
          <a:p>
            <a:r>
              <a:rPr lang="en-US" dirty="0"/>
              <a:t>Braedon M</a:t>
            </a:r>
          </a:p>
          <a:p>
            <a:r>
              <a:rPr lang="en-US" dirty="0" err="1"/>
              <a:t>Janai</a:t>
            </a:r>
            <a:r>
              <a:rPr lang="en-US" dirty="0"/>
              <a:t> 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7DA2D-B0ED-87A6-284A-7B1D7BB605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Mason M</a:t>
            </a:r>
          </a:p>
          <a:p>
            <a:r>
              <a:rPr lang="en-US" dirty="0"/>
              <a:t>Harry P</a:t>
            </a:r>
          </a:p>
          <a:p>
            <a:r>
              <a:rPr lang="en-US" dirty="0"/>
              <a:t>Abel S</a:t>
            </a:r>
          </a:p>
          <a:p>
            <a:r>
              <a:rPr lang="en-US" dirty="0" err="1"/>
              <a:t>Jahzara</a:t>
            </a:r>
            <a:r>
              <a:rPr lang="en-US" dirty="0"/>
              <a:t> T</a:t>
            </a:r>
          </a:p>
          <a:p>
            <a:r>
              <a:rPr lang="en-US" dirty="0" err="1"/>
              <a:t>Jamyra</a:t>
            </a:r>
            <a:r>
              <a:rPr lang="en-US" dirty="0"/>
              <a:t> W</a:t>
            </a:r>
          </a:p>
          <a:p>
            <a:r>
              <a:rPr lang="en-US" dirty="0"/>
              <a:t>Kaleb W</a:t>
            </a:r>
          </a:p>
        </p:txBody>
      </p:sp>
    </p:spTree>
    <p:extLst>
      <p:ext uri="{BB962C8B-B14F-4D97-AF65-F5344CB8AC3E}">
        <p14:creationId xmlns:p14="http://schemas.microsoft.com/office/powerpoint/2010/main" val="208194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0444-9283-C4D2-D3FD-B8B3A49F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Dismissal This 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7FC6-E066-AD5D-0A78-EBC47011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School ends at 1:10</a:t>
            </a:r>
          </a:p>
          <a:p>
            <a:r>
              <a:rPr lang="en-US" sz="4400" dirty="0"/>
              <a:t>Lunch at 9:45</a:t>
            </a:r>
          </a:p>
        </p:txBody>
      </p:sp>
    </p:spTree>
    <p:extLst>
      <p:ext uri="{BB962C8B-B14F-4D97-AF65-F5344CB8AC3E}">
        <p14:creationId xmlns:p14="http://schemas.microsoft.com/office/powerpoint/2010/main" val="388578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SC.8.P.8.3</a:t>
            </a:r>
          </a:p>
          <a:p>
            <a:pPr marL="0" indent="0">
              <a:buNone/>
            </a:pPr>
            <a:r>
              <a:rPr lang="en-US" sz="4000" dirty="0"/>
              <a:t>Explore and describe the densities of various materials through measurement of their masses and volumes.</a:t>
            </a:r>
          </a:p>
        </p:txBody>
      </p:sp>
    </p:spTree>
    <p:extLst>
      <p:ext uri="{BB962C8B-B14F-4D97-AF65-F5344CB8AC3E}">
        <p14:creationId xmlns:p14="http://schemas.microsoft.com/office/powerpoint/2010/main" val="364204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Cnotes: 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density?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91E865-B4EA-4316-AD37-2336DABDBA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measures how closely packed the molecules are in a given space.</a:t>
            </a:r>
          </a:p>
          <a:p>
            <a:pPr marL="0" indent="0">
              <a:buNone/>
            </a:pPr>
            <a:r>
              <a:rPr lang="en-US" dirty="0"/>
              <a:t>Density is the ratio of mass to volume.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7" y="4559300"/>
            <a:ext cx="2257425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373DF-9660-4AE7-94E4-B842A7B3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538" y="4001294"/>
            <a:ext cx="3723861" cy="23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Formulas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6630" y="2187645"/>
            <a:ext cx="4084544" cy="2908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449" y="3905226"/>
            <a:ext cx="251460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449" y="365125"/>
            <a:ext cx="24193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8EA6-1413-4CD7-8397-F25D146A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Practice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B6CC-8C7A-4729-BB9A-B05C9E8B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0" algn="l"/>
              </a:tabLs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platinum bar measures 5.0 cm. long, 4.0 cm. wide and 1.5 cm. thick. It has a mass of 700.0 grams.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0" algn="l"/>
              </a:tabLs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the volume of the platinum bar.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tabLst>
                <a:tab pos="4572000" algn="l"/>
              </a:tabLs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the density of the platinum bar.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5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C1BC-A3BB-4592-B0BD-46E02E23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Practice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00B8-DCA7-45B4-B5ED-ED33C7DD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teacher performing a demonstration finds that a piece of cork displaces 23.5 mL of water. The piece of cork has a mass of 5.7 g. What is the density of the cork?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415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409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Warm up (DNB in laptop)</vt:lpstr>
      <vt:lpstr>PowerPoint Presentation</vt:lpstr>
      <vt:lpstr>Finish or MakeUP Pretest Now</vt:lpstr>
      <vt:lpstr>Early Dismissal This Wednesday</vt:lpstr>
      <vt:lpstr>Today’s Benchmark</vt:lpstr>
      <vt:lpstr>Cnotes:  Density</vt:lpstr>
      <vt:lpstr>Density Formulas</vt:lpstr>
      <vt:lpstr>Density Practice 1</vt:lpstr>
      <vt:lpstr>Density Practice 2</vt:lpstr>
      <vt:lpstr>Lab Density</vt:lpstr>
      <vt:lpstr>Density Station</vt:lpstr>
      <vt:lpstr>Homework 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Nanney, Madge F.</dc:creator>
  <cp:lastModifiedBy>Nanney, Madge F.</cp:lastModifiedBy>
  <cp:revision>46</cp:revision>
  <dcterms:created xsi:type="dcterms:W3CDTF">2016-08-23T16:12:57Z</dcterms:created>
  <dcterms:modified xsi:type="dcterms:W3CDTF">2022-08-29T11:36:23Z</dcterms:modified>
</cp:coreProperties>
</file>